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9" r:id="rId2"/>
    <p:sldId id="34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7" autoAdjust="0"/>
    <p:restoredTop sz="94660"/>
  </p:normalViewPr>
  <p:slideViewPr>
    <p:cSldViewPr snapToGrid="0">
      <p:cViewPr varScale="1">
        <p:scale>
          <a:sx n="54" d="100"/>
          <a:sy n="54" d="100"/>
        </p:scale>
        <p:origin x="80" y="1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694DE-E580-4127-9AC9-FC599865DD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_tradnl"/>
          </a:p>
        </p:txBody>
      </p:sp>
      <p:sp>
        <p:nvSpPr>
          <p:cNvPr id="3" name="Subtitle 2">
            <a:extLst>
              <a:ext uri="{FF2B5EF4-FFF2-40B4-BE49-F238E27FC236}">
                <a16:creationId xmlns:a16="http://schemas.microsoft.com/office/drawing/2014/main" id="{1598D1C1-7444-48F5-B546-3FC5FD70DC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_tradnl"/>
          </a:p>
        </p:txBody>
      </p:sp>
      <p:sp>
        <p:nvSpPr>
          <p:cNvPr id="4" name="Date Placeholder 3">
            <a:extLst>
              <a:ext uri="{FF2B5EF4-FFF2-40B4-BE49-F238E27FC236}">
                <a16:creationId xmlns:a16="http://schemas.microsoft.com/office/drawing/2014/main" id="{419AAC5F-90C9-4D29-A752-4C784B0A0C55}"/>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5" name="Footer Placeholder 4">
            <a:extLst>
              <a:ext uri="{FF2B5EF4-FFF2-40B4-BE49-F238E27FC236}">
                <a16:creationId xmlns:a16="http://schemas.microsoft.com/office/drawing/2014/main" id="{9A0F2735-8CD3-471E-BDC7-43D12EE62BDD}"/>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E21AEF27-75C4-428B-AB16-A8CB73CE4079}"/>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73257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96F0F-8DF2-4015-80E2-FB49113E32ED}"/>
              </a:ext>
            </a:extLst>
          </p:cNvPr>
          <p:cNvSpPr>
            <a:spLocks noGrp="1"/>
          </p:cNvSpPr>
          <p:nvPr>
            <p:ph type="title"/>
          </p:nvPr>
        </p:nvSpPr>
        <p:spPr/>
        <p:txBody>
          <a:bodyPr/>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49D90617-6475-4A24-AC37-76AFA58BD3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8BC2548A-A3E3-405B-B287-11F9F897DFA2}"/>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5" name="Footer Placeholder 4">
            <a:extLst>
              <a:ext uri="{FF2B5EF4-FFF2-40B4-BE49-F238E27FC236}">
                <a16:creationId xmlns:a16="http://schemas.microsoft.com/office/drawing/2014/main" id="{90BBFF3B-7594-4790-A57B-4E6A8F18D478}"/>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8915B168-CA2B-45A4-9CA8-C17FCB06A520}"/>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3188490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1418DB-4F1F-4783-AAD7-F5EBF43219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66AEB155-549A-4AD1-87E0-C34A86243C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EA2DF64B-7C8B-4A88-8790-217DF07E2105}"/>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5" name="Footer Placeholder 4">
            <a:extLst>
              <a:ext uri="{FF2B5EF4-FFF2-40B4-BE49-F238E27FC236}">
                <a16:creationId xmlns:a16="http://schemas.microsoft.com/office/drawing/2014/main" id="{507AACD1-A970-46B1-BBAB-84A9CF8AB7F8}"/>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DFA44CCD-7985-44DB-AA5D-DB3884FB71F7}"/>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10447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4" name="Picture 13" descr="Innovation_graph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89600" y="1677989"/>
            <a:ext cx="6502400" cy="350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blackWhite">
          <a:xfrm>
            <a:off x="1" y="1"/>
            <a:ext cx="12187767" cy="1692275"/>
          </a:xfrm>
          <a:prstGeom prst="rect">
            <a:avLst/>
          </a:prstGeom>
          <a:solidFill>
            <a:srgbClr val="0070C0"/>
          </a:solidFill>
          <a:ln w="3175">
            <a:solidFill>
              <a:srgbClr val="4684BC"/>
            </a:solidFill>
            <a:miter lim="800000"/>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sz="1800" dirty="0"/>
          </a:p>
        </p:txBody>
      </p:sp>
      <p:sp>
        <p:nvSpPr>
          <p:cNvPr id="6" name="Rectangle 5"/>
          <p:cNvSpPr>
            <a:spLocks noChangeArrowheads="1"/>
          </p:cNvSpPr>
          <p:nvPr userDrawn="1"/>
        </p:nvSpPr>
        <p:spPr bwMode="blackWhite">
          <a:xfrm>
            <a:off x="1" y="5164139"/>
            <a:ext cx="12187767" cy="1692275"/>
          </a:xfrm>
          <a:prstGeom prst="rect">
            <a:avLst/>
          </a:prstGeom>
          <a:solidFill>
            <a:srgbClr val="0070C0"/>
          </a:solidFill>
          <a:ln w="3175">
            <a:solidFill>
              <a:schemeClr val="accent1"/>
            </a:solidFill>
            <a:miter lim="800000"/>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sz="1800" dirty="0">
              <a:solidFill>
                <a:srgbClr val="4684BC"/>
              </a:solidFill>
            </a:endParaRPr>
          </a:p>
        </p:txBody>
      </p:sp>
      <p:pic>
        <p:nvPicPr>
          <p:cNvPr id="7" name="Picture 13" descr="http://dhss/images/logos/njdoh_logo_new_293.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466667" y="34926"/>
            <a:ext cx="37211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7" name="Rectangle 9"/>
          <p:cNvSpPr>
            <a:spLocks noGrp="1" noChangeArrowheads="1"/>
          </p:cNvSpPr>
          <p:nvPr>
            <p:ph type="ctrTitle"/>
          </p:nvPr>
        </p:nvSpPr>
        <p:spPr bwMode="black">
          <a:xfrm>
            <a:off x="508001" y="2514601"/>
            <a:ext cx="10606617" cy="1470025"/>
          </a:xfrm>
        </p:spPr>
        <p:txBody>
          <a:bodyPr anchor="t"/>
          <a:lstStyle>
            <a:lvl1pPr>
              <a:defRPr>
                <a:solidFill>
                  <a:schemeClr val="tx1"/>
                </a:solidFill>
              </a:defRPr>
            </a:lvl1pPr>
          </a:lstStyle>
          <a:p>
            <a:pPr lvl="0"/>
            <a:r>
              <a:rPr lang="en-US" noProof="0"/>
              <a:t>Click to edit Master title style</a:t>
            </a:r>
            <a:endParaRPr lang="en-US" noProof="0" dirty="0"/>
          </a:p>
        </p:txBody>
      </p:sp>
      <p:sp>
        <p:nvSpPr>
          <p:cNvPr id="9" name="Text Placeholder 8"/>
          <p:cNvSpPr>
            <a:spLocks noGrp="1"/>
          </p:cNvSpPr>
          <p:nvPr>
            <p:ph type="body" sz="quarter" idx="11"/>
          </p:nvPr>
        </p:nvSpPr>
        <p:spPr>
          <a:xfrm>
            <a:off x="8737600" y="6221414"/>
            <a:ext cx="2641600" cy="311149"/>
          </a:xfrm>
          <a:prstGeom prst="rect">
            <a:avLst/>
          </a:prstGeom>
        </p:spPr>
        <p:txBody>
          <a:bodyPr/>
          <a:lstStyle>
            <a:lvl1pPr marL="0" marR="0" indent="0" algn="l" defTabSz="914400" rtl="0" eaLnBrk="0" fontAlgn="base" latinLnBrk="0" hangingPunct="0">
              <a:lnSpc>
                <a:spcPct val="100000"/>
              </a:lnSpc>
              <a:spcBef>
                <a:spcPct val="35000"/>
              </a:spcBef>
              <a:spcAft>
                <a:spcPct val="15000"/>
              </a:spcAft>
              <a:buClr>
                <a:schemeClr val="accent2"/>
              </a:buClr>
              <a:buSzTx/>
              <a:buFont typeface="Wingdings" panose="05000000000000000000" pitchFamily="2" charset="2"/>
              <a:buNone/>
              <a:tabLst/>
              <a:defRPr sz="1000"/>
            </a:lvl1pPr>
          </a:lstStyle>
          <a:p>
            <a:pPr lvl="0"/>
            <a:r>
              <a:rPr lang="en-US" altLang="en-US"/>
              <a:t>Edit Master text styles</a:t>
            </a:r>
          </a:p>
          <a:p>
            <a:pPr lvl="1"/>
            <a:r>
              <a:rPr lang="en-US" altLang="en-US"/>
              <a:t>Second level</a:t>
            </a:r>
          </a:p>
        </p:txBody>
      </p:sp>
      <p:sp>
        <p:nvSpPr>
          <p:cNvPr id="8" name="Rectangle 10"/>
          <p:cNvSpPr>
            <a:spLocks noGrp="1" noChangeArrowheads="1"/>
          </p:cNvSpPr>
          <p:nvPr>
            <p:ph type="ftr" sz="quarter" idx="12"/>
          </p:nvPr>
        </p:nvSpPr>
        <p:spPr>
          <a:xfrm>
            <a:off x="2698751" y="6221413"/>
            <a:ext cx="3862916" cy="311150"/>
          </a:xfrm>
        </p:spPr>
        <p:txBody>
          <a:bodyPr/>
          <a:lstStyle>
            <a:lvl1pPr>
              <a:defRPr sz="1300"/>
            </a:lvl1pPr>
          </a:lstStyle>
          <a:p>
            <a:pPr>
              <a:defRPr/>
            </a:pPr>
            <a:endParaRPr lang="en-US" dirty="0"/>
          </a:p>
        </p:txBody>
      </p:sp>
    </p:spTree>
    <p:extLst>
      <p:ext uri="{BB962C8B-B14F-4D97-AF65-F5344CB8AC3E}">
        <p14:creationId xmlns:p14="http://schemas.microsoft.com/office/powerpoint/2010/main" val="96710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9AAFF-C6AB-43BB-8951-B36B14897613}"/>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7C3FA710-A8CD-461D-A991-1EFCDCE142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D554CD24-C970-4175-8427-B685AC14ED99}"/>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5" name="Footer Placeholder 4">
            <a:extLst>
              <a:ext uri="{FF2B5EF4-FFF2-40B4-BE49-F238E27FC236}">
                <a16:creationId xmlns:a16="http://schemas.microsoft.com/office/drawing/2014/main" id="{476AF42C-4F69-424F-8B6E-CD767565810B}"/>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1FE12CC0-B169-4FF4-A68C-CC1950C5DB37}"/>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4187868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3A75-4732-4865-98C1-2F2EA2C963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C407F0A0-FC02-45C1-8193-7EA2483247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3B989D-07AE-477E-8BE8-70EB47048539}"/>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5" name="Footer Placeholder 4">
            <a:extLst>
              <a:ext uri="{FF2B5EF4-FFF2-40B4-BE49-F238E27FC236}">
                <a16:creationId xmlns:a16="http://schemas.microsoft.com/office/drawing/2014/main" id="{EBB74208-23EF-440B-9E87-A27431ACD63E}"/>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0C379430-15BF-4385-B256-696EBC1E7602}"/>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824294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C6A7-8BFF-4F34-84E3-5B2554CAD9B3}"/>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9CA2DB6E-5137-442C-898A-C524471B58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Content Placeholder 3">
            <a:extLst>
              <a:ext uri="{FF2B5EF4-FFF2-40B4-BE49-F238E27FC236}">
                <a16:creationId xmlns:a16="http://schemas.microsoft.com/office/drawing/2014/main" id="{449CC96C-5D33-493D-8E14-D7111AF456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Date Placeholder 4">
            <a:extLst>
              <a:ext uri="{FF2B5EF4-FFF2-40B4-BE49-F238E27FC236}">
                <a16:creationId xmlns:a16="http://schemas.microsoft.com/office/drawing/2014/main" id="{3161A4D1-AC01-4896-ABAE-CB2A285BE78C}"/>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6" name="Footer Placeholder 5">
            <a:extLst>
              <a:ext uri="{FF2B5EF4-FFF2-40B4-BE49-F238E27FC236}">
                <a16:creationId xmlns:a16="http://schemas.microsoft.com/office/drawing/2014/main" id="{071A2E44-0851-430A-9602-94BCEA7B0A75}"/>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20DA9C1B-FE83-48F2-B960-CC69B5D39766}"/>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2846229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B9DA5-A405-4109-8770-75A3591F43F3}"/>
              </a:ext>
            </a:extLst>
          </p:cNvPr>
          <p:cNvSpPr>
            <a:spLocks noGrp="1"/>
          </p:cNvSpPr>
          <p:nvPr>
            <p:ph type="title"/>
          </p:nvPr>
        </p:nvSpPr>
        <p:spPr>
          <a:xfrm>
            <a:off x="839788" y="365125"/>
            <a:ext cx="10515600" cy="1325563"/>
          </a:xfrm>
        </p:spPr>
        <p:txBody>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BACE3BC2-9AD5-487F-BC62-B8702FADF3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17EDFB-8DBF-4FC3-ADA8-87A563DD6F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Text Placeholder 4">
            <a:extLst>
              <a:ext uri="{FF2B5EF4-FFF2-40B4-BE49-F238E27FC236}">
                <a16:creationId xmlns:a16="http://schemas.microsoft.com/office/drawing/2014/main" id="{441905B1-3C33-4141-A7D6-F6D97B34C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801B6D-BB81-4E12-8D99-BBC65D1A01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7" name="Date Placeholder 6">
            <a:extLst>
              <a:ext uri="{FF2B5EF4-FFF2-40B4-BE49-F238E27FC236}">
                <a16:creationId xmlns:a16="http://schemas.microsoft.com/office/drawing/2014/main" id="{0B41A504-91A9-4657-9419-E48A49A4DAD4}"/>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8" name="Footer Placeholder 7">
            <a:extLst>
              <a:ext uri="{FF2B5EF4-FFF2-40B4-BE49-F238E27FC236}">
                <a16:creationId xmlns:a16="http://schemas.microsoft.com/office/drawing/2014/main" id="{F5EFAEAA-EF6B-403F-96CE-EF8E8D41962E}"/>
              </a:ext>
            </a:extLst>
          </p:cNvPr>
          <p:cNvSpPr>
            <a:spLocks noGrp="1"/>
          </p:cNvSpPr>
          <p:nvPr>
            <p:ph type="ftr" sz="quarter" idx="11"/>
          </p:nvPr>
        </p:nvSpPr>
        <p:spPr/>
        <p:txBody>
          <a:bodyPr/>
          <a:lstStyle/>
          <a:p>
            <a:endParaRPr lang="es-ES_tradnl"/>
          </a:p>
        </p:txBody>
      </p:sp>
      <p:sp>
        <p:nvSpPr>
          <p:cNvPr id="9" name="Slide Number Placeholder 8">
            <a:extLst>
              <a:ext uri="{FF2B5EF4-FFF2-40B4-BE49-F238E27FC236}">
                <a16:creationId xmlns:a16="http://schemas.microsoft.com/office/drawing/2014/main" id="{1BE424BE-41D4-4D4C-80A4-47B147F82755}"/>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369742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02E5-0037-4C63-9790-AE3889E45042}"/>
              </a:ext>
            </a:extLst>
          </p:cNvPr>
          <p:cNvSpPr>
            <a:spLocks noGrp="1"/>
          </p:cNvSpPr>
          <p:nvPr>
            <p:ph type="title"/>
          </p:nvPr>
        </p:nvSpPr>
        <p:spPr/>
        <p:txBody>
          <a:bodyPr/>
          <a:lstStyle/>
          <a:p>
            <a:r>
              <a:rPr lang="en-US"/>
              <a:t>Click to edit Master title style</a:t>
            </a:r>
            <a:endParaRPr lang="es-ES_tradnl"/>
          </a:p>
        </p:txBody>
      </p:sp>
      <p:sp>
        <p:nvSpPr>
          <p:cNvPr id="3" name="Date Placeholder 2">
            <a:extLst>
              <a:ext uri="{FF2B5EF4-FFF2-40B4-BE49-F238E27FC236}">
                <a16:creationId xmlns:a16="http://schemas.microsoft.com/office/drawing/2014/main" id="{F3B02EE9-419B-4703-BDF7-2928AB27EE8E}"/>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4" name="Footer Placeholder 3">
            <a:extLst>
              <a:ext uri="{FF2B5EF4-FFF2-40B4-BE49-F238E27FC236}">
                <a16:creationId xmlns:a16="http://schemas.microsoft.com/office/drawing/2014/main" id="{B0E2C568-3D72-4D76-ABCA-46001196B774}"/>
              </a:ext>
            </a:extLst>
          </p:cNvPr>
          <p:cNvSpPr>
            <a:spLocks noGrp="1"/>
          </p:cNvSpPr>
          <p:nvPr>
            <p:ph type="ftr" sz="quarter" idx="11"/>
          </p:nvPr>
        </p:nvSpPr>
        <p:spPr/>
        <p:txBody>
          <a:bodyPr/>
          <a:lstStyle/>
          <a:p>
            <a:endParaRPr lang="es-ES_tradnl"/>
          </a:p>
        </p:txBody>
      </p:sp>
      <p:sp>
        <p:nvSpPr>
          <p:cNvPr id="5" name="Slide Number Placeholder 4">
            <a:extLst>
              <a:ext uri="{FF2B5EF4-FFF2-40B4-BE49-F238E27FC236}">
                <a16:creationId xmlns:a16="http://schemas.microsoft.com/office/drawing/2014/main" id="{BE52BF5E-291B-4D2D-8DD7-A672996C3B33}"/>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101405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83CB74-F1C4-4278-AAD4-F5712579C4E8}"/>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3" name="Footer Placeholder 2">
            <a:extLst>
              <a:ext uri="{FF2B5EF4-FFF2-40B4-BE49-F238E27FC236}">
                <a16:creationId xmlns:a16="http://schemas.microsoft.com/office/drawing/2014/main" id="{3A97CC38-B120-48B5-9921-DA103110686E}"/>
              </a:ext>
            </a:extLst>
          </p:cNvPr>
          <p:cNvSpPr>
            <a:spLocks noGrp="1"/>
          </p:cNvSpPr>
          <p:nvPr>
            <p:ph type="ftr" sz="quarter" idx="11"/>
          </p:nvPr>
        </p:nvSpPr>
        <p:spPr/>
        <p:txBody>
          <a:bodyPr/>
          <a:lstStyle/>
          <a:p>
            <a:endParaRPr lang="es-ES_tradnl"/>
          </a:p>
        </p:txBody>
      </p:sp>
      <p:sp>
        <p:nvSpPr>
          <p:cNvPr id="4" name="Slide Number Placeholder 3">
            <a:extLst>
              <a:ext uri="{FF2B5EF4-FFF2-40B4-BE49-F238E27FC236}">
                <a16:creationId xmlns:a16="http://schemas.microsoft.com/office/drawing/2014/main" id="{55442AAC-E382-4E81-B87A-D8F19A541A6C}"/>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14259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9AD1C-367E-4BAA-B7AD-E9924F44B5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9907456B-EE69-47EF-BF7C-D01566C74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Text Placeholder 3">
            <a:extLst>
              <a:ext uri="{FF2B5EF4-FFF2-40B4-BE49-F238E27FC236}">
                <a16:creationId xmlns:a16="http://schemas.microsoft.com/office/drawing/2014/main" id="{0AC069D4-EB36-4119-A531-6697F2C991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150C6B-857D-43A1-9B8F-24882724AF8B}"/>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6" name="Footer Placeholder 5">
            <a:extLst>
              <a:ext uri="{FF2B5EF4-FFF2-40B4-BE49-F238E27FC236}">
                <a16:creationId xmlns:a16="http://schemas.microsoft.com/office/drawing/2014/main" id="{C2BEDF4C-4795-465A-B401-4F4E8F9CD70D}"/>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C4428B19-07B8-4407-946B-404C4E79054F}"/>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3813062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7E2BB-2F29-4A6E-9744-D321FC3B5B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Picture Placeholder 2">
            <a:extLst>
              <a:ext uri="{FF2B5EF4-FFF2-40B4-BE49-F238E27FC236}">
                <a16:creationId xmlns:a16="http://schemas.microsoft.com/office/drawing/2014/main" id="{5AF9B428-A400-4C72-889B-8433087DA6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Text Placeholder 3">
            <a:extLst>
              <a:ext uri="{FF2B5EF4-FFF2-40B4-BE49-F238E27FC236}">
                <a16:creationId xmlns:a16="http://schemas.microsoft.com/office/drawing/2014/main" id="{A138691A-2474-42B8-B9F6-FBB8FF5F4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93A030-20B9-4C6B-9357-51E36EBAE703}"/>
              </a:ext>
            </a:extLst>
          </p:cNvPr>
          <p:cNvSpPr>
            <a:spLocks noGrp="1"/>
          </p:cNvSpPr>
          <p:nvPr>
            <p:ph type="dt" sz="half" idx="10"/>
          </p:nvPr>
        </p:nvSpPr>
        <p:spPr/>
        <p:txBody>
          <a:bodyPr/>
          <a:lstStyle/>
          <a:p>
            <a:fld id="{4EDE50EA-A2C6-48DD-AD7D-7C3883FB6A85}" type="datetimeFigureOut">
              <a:rPr lang="es-ES_tradnl" smtClean="0"/>
              <a:t>04/06/2026</a:t>
            </a:fld>
            <a:endParaRPr lang="es-ES_tradnl"/>
          </a:p>
        </p:txBody>
      </p:sp>
      <p:sp>
        <p:nvSpPr>
          <p:cNvPr id="6" name="Footer Placeholder 5">
            <a:extLst>
              <a:ext uri="{FF2B5EF4-FFF2-40B4-BE49-F238E27FC236}">
                <a16:creationId xmlns:a16="http://schemas.microsoft.com/office/drawing/2014/main" id="{9107C90D-F58D-4337-BF98-A7E2010B7620}"/>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DFDD0D63-840B-46E0-8DEB-AB7704805AE9}"/>
              </a:ext>
            </a:extLst>
          </p:cNvPr>
          <p:cNvSpPr>
            <a:spLocks noGrp="1"/>
          </p:cNvSpPr>
          <p:nvPr>
            <p:ph type="sldNum" sz="quarter" idx="12"/>
          </p:nvPr>
        </p:nvSpPr>
        <p:spPr/>
        <p:txBody>
          <a:body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573777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CE8316-CB0A-49BB-8C2B-FDDFBC27A8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64A98F67-02F5-4661-9859-F1937D91E4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851FD3C8-B41F-4888-B250-E305B1FC15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DE50EA-A2C6-48DD-AD7D-7C3883FB6A85}" type="datetimeFigureOut">
              <a:rPr lang="es-ES_tradnl" smtClean="0"/>
              <a:t>04/06/2026</a:t>
            </a:fld>
            <a:endParaRPr lang="es-ES_tradnl"/>
          </a:p>
        </p:txBody>
      </p:sp>
      <p:sp>
        <p:nvSpPr>
          <p:cNvPr id="5" name="Footer Placeholder 4">
            <a:extLst>
              <a:ext uri="{FF2B5EF4-FFF2-40B4-BE49-F238E27FC236}">
                <a16:creationId xmlns:a16="http://schemas.microsoft.com/office/drawing/2014/main" id="{71EAF444-9E3A-4632-8D54-5BFFA4267C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6EC81940-722E-438A-83CA-0AA5E374B1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723B70-9016-4FE3-8E02-67FF399A6274}" type="slidenum">
              <a:rPr lang="es-ES_tradnl" smtClean="0"/>
              <a:t>‹#›</a:t>
            </a:fld>
            <a:endParaRPr lang="es-ES_tradnl"/>
          </a:p>
        </p:txBody>
      </p:sp>
    </p:spTree>
    <p:extLst>
      <p:ext uri="{BB962C8B-B14F-4D97-AF65-F5344CB8AC3E}">
        <p14:creationId xmlns:p14="http://schemas.microsoft.com/office/powerpoint/2010/main" val="35748183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6FC32-30C9-4870-8E01-96A103DE4F50}"/>
              </a:ext>
            </a:extLst>
          </p:cNvPr>
          <p:cNvSpPr>
            <a:spLocks noGrp="1"/>
          </p:cNvSpPr>
          <p:nvPr>
            <p:ph type="ctrTitle"/>
          </p:nvPr>
        </p:nvSpPr>
        <p:spPr>
          <a:xfrm>
            <a:off x="0" y="599911"/>
            <a:ext cx="9178938" cy="1124980"/>
          </a:xfrm>
        </p:spPr>
        <p:txBody>
          <a:bodyPr>
            <a:normAutofit/>
          </a:bodyPr>
          <a:lstStyle/>
          <a:p>
            <a:r>
              <a:rPr lang="en-US" sz="3600" b="1" dirty="0">
                <a:latin typeface="+mn-lt"/>
                <a:cs typeface="Calibri"/>
              </a:rPr>
              <a:t>The Importance of </a:t>
            </a:r>
            <a:r>
              <a:rPr lang="en-US" sz="3600" b="1" dirty="0" err="1">
                <a:latin typeface="+mn-lt"/>
                <a:cs typeface="Calibri"/>
              </a:rPr>
              <a:t>eWIC</a:t>
            </a:r>
            <a:r>
              <a:rPr lang="en-US" sz="3600" b="1" dirty="0">
                <a:latin typeface="+mn-lt"/>
                <a:cs typeface="Calibri"/>
              </a:rPr>
              <a:t> Purchase Receipts  </a:t>
            </a:r>
            <a:endParaRPr lang="en-US" sz="3600" b="1" dirty="0">
              <a:latin typeface="+mn-lt"/>
              <a:cs typeface="Calibri" panose="020F0502020204030204" pitchFamily="34" charset="0"/>
            </a:endParaRPr>
          </a:p>
        </p:txBody>
      </p:sp>
      <p:pic>
        <p:nvPicPr>
          <p:cNvPr id="4" name="Picture 3">
            <a:extLst>
              <a:ext uri="{FF2B5EF4-FFF2-40B4-BE49-F238E27FC236}">
                <a16:creationId xmlns:a16="http://schemas.microsoft.com/office/drawing/2014/main" id="{FD083C44-6EE2-4423-8539-A2E18A0FA0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8522"/>
            <a:ext cx="2191447" cy="1279478"/>
          </a:xfrm>
          <a:prstGeom prst="rect">
            <a:avLst/>
          </a:prstGeom>
        </p:spPr>
      </p:pic>
      <p:sp>
        <p:nvSpPr>
          <p:cNvPr id="5" name="TextBox 4">
            <a:extLst>
              <a:ext uri="{FF2B5EF4-FFF2-40B4-BE49-F238E27FC236}">
                <a16:creationId xmlns:a16="http://schemas.microsoft.com/office/drawing/2014/main" id="{B45228E3-A890-4A2D-B120-9BB6E69C1F38}"/>
              </a:ext>
            </a:extLst>
          </p:cNvPr>
          <p:cNvSpPr txBox="1"/>
          <p:nvPr/>
        </p:nvSpPr>
        <p:spPr>
          <a:xfrm>
            <a:off x="110836" y="1724891"/>
            <a:ext cx="12081163" cy="3354765"/>
          </a:xfrm>
          <a:prstGeom prst="rect">
            <a:avLst/>
          </a:prstGeom>
          <a:noFill/>
        </p:spPr>
        <p:txBody>
          <a:bodyPr wrap="square" lIns="91440" tIns="45720" rIns="91440" bIns="45720" rtlCol="0" anchor="t">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It is a </a:t>
            </a: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Calibri"/>
              </a:rPr>
              <a:t>requirement</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 that the WIC Cardholder be </a:t>
            </a:r>
            <a:r>
              <a:rPr kumimoji="0" lang="en-US" sz="1600" b="0" i="0" u="sng" strike="noStrike" kern="1200" cap="none" spc="0" normalizeH="0" baseline="0" noProof="0" dirty="0">
                <a:ln>
                  <a:noFill/>
                </a:ln>
                <a:solidFill>
                  <a:prstClr val="black"/>
                </a:solidFill>
                <a:effectLst/>
                <a:uLnTx/>
                <a:uFillTx/>
                <a:latin typeface="Calibri" panose="020F0502020204030204"/>
                <a:ea typeface="+mn-ea"/>
                <a:cs typeface="Calibri"/>
              </a:rPr>
              <a:t>provided a receipt</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 showing details of the purchases.  (Provision of the receipt is an FNS requirement and included in the NJ WIC Vendor Authorization Agreement.)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The receipt is verification that the purchase or void was completed as expected. The cashier must review the receipt to confirm accuracy of the transaction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The items the WIC cardholder is leaving the store with should always match the items listed as Purchased on the receipt</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WIC Cardholders are trained at their WIC Local Agency to save their last </a:t>
            </a:r>
            <a:r>
              <a:rPr kumimoji="0" lang="en-US" sz="1600" b="0" i="0" u="none" strike="noStrike" kern="1200" cap="none" spc="0" normalizeH="0" baseline="0" noProof="0" dirty="0" err="1">
                <a:ln>
                  <a:noFill/>
                </a:ln>
                <a:solidFill>
                  <a:prstClr val="black"/>
                </a:solidFill>
                <a:effectLst/>
                <a:uLnTx/>
                <a:uFillTx/>
                <a:latin typeface="Calibri" panose="020F0502020204030204"/>
                <a:ea typeface="+mn-ea"/>
                <a:cs typeface="Calibri"/>
              </a:rPr>
              <a:t>eWIC</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 receipt to keep track of their remaining balance. This will assist in their next shopping trip.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If ever there is a need for a dispute resolution from the Cardholder or the Vendor, the </a:t>
            </a: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Calibri"/>
              </a:rPr>
              <a:t>receipt is required</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 as documentation of what error may have occurred</a:t>
            </a:r>
          </a:p>
        </p:txBody>
      </p:sp>
    </p:spTree>
    <p:extLst>
      <p:ext uri="{BB962C8B-B14F-4D97-AF65-F5344CB8AC3E}">
        <p14:creationId xmlns:p14="http://schemas.microsoft.com/office/powerpoint/2010/main" val="265523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FB061BBD-7CFC-40DE-809C-895B533624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8522"/>
            <a:ext cx="2191447" cy="1279478"/>
          </a:xfrm>
          <a:prstGeom prst="rect">
            <a:avLst/>
          </a:prstGeom>
        </p:spPr>
      </p:pic>
      <p:sp>
        <p:nvSpPr>
          <p:cNvPr id="15" name="TextBox 14">
            <a:extLst>
              <a:ext uri="{FF2B5EF4-FFF2-40B4-BE49-F238E27FC236}">
                <a16:creationId xmlns:a16="http://schemas.microsoft.com/office/drawing/2014/main" id="{397F6606-495B-4511-AACD-E29DC4FEE491}"/>
              </a:ext>
            </a:extLst>
          </p:cNvPr>
          <p:cNvSpPr txBox="1"/>
          <p:nvPr/>
        </p:nvSpPr>
        <p:spPr>
          <a:xfrm>
            <a:off x="3531732" y="2010115"/>
            <a:ext cx="4821366" cy="3046988"/>
          </a:xfrm>
          <a:prstGeom prst="rect">
            <a:avLst/>
          </a:prstGeom>
          <a:noFill/>
        </p:spPr>
        <p:txBody>
          <a:bodyPr wrap="square" lIns="91440" tIns="45720" rIns="91440" bIns="45720" rtlCol="0" anchor="t">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*It is important to know the WIC Beginning Balance because if an item is not listed or the quantity is less than the WIC Cardholder wants to buy, they will not be able to do so.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*The WIC Cardholder should always leave the store with what is listed here for the WIC Purchase.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alibri"/>
              </a:rPr>
              <a:t>*The WIC Cardholders are encouraged to keep the Remaining Balance Receipt, so they know what is the remaining balance in their account.  </a:t>
            </a:r>
          </a:p>
        </p:txBody>
      </p:sp>
      <p:sp>
        <p:nvSpPr>
          <p:cNvPr id="6" name="Title 3">
            <a:extLst>
              <a:ext uri="{FF2B5EF4-FFF2-40B4-BE49-F238E27FC236}">
                <a16:creationId xmlns:a16="http://schemas.microsoft.com/office/drawing/2014/main" id="{97C4CDF7-7EA4-47AB-9BBD-E7E45BA0445F}"/>
              </a:ext>
            </a:extLst>
          </p:cNvPr>
          <p:cNvSpPr txBox="1">
            <a:spLocks/>
          </p:cNvSpPr>
          <p:nvPr/>
        </p:nvSpPr>
        <p:spPr bwMode="black">
          <a:xfrm>
            <a:off x="424603" y="601667"/>
            <a:ext cx="8360909" cy="1005841"/>
          </a:xfrm>
          <a:prstGeom prst="rect">
            <a:avLst/>
          </a:prstGeom>
        </p:spPr>
        <p:txBody>
          <a:bodyPr vert="horz" lIns="91440" tIns="45720" rIns="91440" bIns="45720" rtlCol="0" anchor="t">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err="1">
                <a:ln>
                  <a:noFill/>
                </a:ln>
                <a:solidFill>
                  <a:prstClr val="black"/>
                </a:solidFill>
                <a:effectLst/>
                <a:uLnTx/>
                <a:uFillTx/>
                <a:latin typeface="Calibri" panose="020F0502020204030204"/>
                <a:ea typeface="+mj-ea"/>
                <a:cs typeface="+mj-cs"/>
              </a:rPr>
              <a:t>KeyPoints</a:t>
            </a:r>
            <a:r>
              <a:rPr kumimoji="0" lang="en-US" sz="4000" b="1" i="0" u="none" strike="noStrike" kern="1200" cap="none" spc="0" normalizeH="0" baseline="0" noProof="0" dirty="0">
                <a:ln>
                  <a:noFill/>
                </a:ln>
                <a:solidFill>
                  <a:prstClr val="black"/>
                </a:solidFill>
                <a:effectLst/>
                <a:uLnTx/>
                <a:uFillTx/>
                <a:latin typeface="Calibri" panose="020F0502020204030204"/>
                <a:ea typeface="+mj-ea"/>
                <a:cs typeface="+mj-cs"/>
              </a:rPr>
              <a:t> of eWIC Transaction Receipts </a:t>
            </a:r>
            <a:endParaRPr kumimoji="0" lang="en-US" sz="4000" b="1" i="0" u="none" strike="noStrike" kern="1200" cap="none" spc="0" normalizeH="0" baseline="0" noProof="0" dirty="0">
              <a:ln>
                <a:noFill/>
              </a:ln>
              <a:solidFill>
                <a:prstClr val="black"/>
              </a:solidFill>
              <a:effectLst/>
              <a:uLnTx/>
              <a:uFillTx/>
              <a:latin typeface="Calibri" panose="020F0502020204030204"/>
              <a:ea typeface="+mj-ea"/>
              <a:cs typeface="Calibri"/>
            </a:endParaRPr>
          </a:p>
        </p:txBody>
      </p:sp>
      <p:pic>
        <p:nvPicPr>
          <p:cNvPr id="5" name="Picture 4" descr="A close-up of a document&#10;&#10;Description automatically generated with low confidence">
            <a:extLst>
              <a:ext uri="{FF2B5EF4-FFF2-40B4-BE49-F238E27FC236}">
                <a16:creationId xmlns:a16="http://schemas.microsoft.com/office/drawing/2014/main" id="{794F852E-94B6-43F5-BD3D-2E2C4568B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52865" y="1666427"/>
            <a:ext cx="2621104" cy="34874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a:extLst>
              <a:ext uri="{FF2B5EF4-FFF2-40B4-BE49-F238E27FC236}">
                <a16:creationId xmlns:a16="http://schemas.microsoft.com/office/drawing/2014/main" id="{4E0C60E5-1F60-4716-AD54-745B53CAD2D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506683" y="1666427"/>
            <a:ext cx="2724534" cy="34874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Oval 7">
            <a:extLst>
              <a:ext uri="{FF2B5EF4-FFF2-40B4-BE49-F238E27FC236}">
                <a16:creationId xmlns:a16="http://schemas.microsoft.com/office/drawing/2014/main" id="{5CA8349F-9FEE-48A9-A6D2-3913A8A07BB1}"/>
              </a:ext>
            </a:extLst>
          </p:cNvPr>
          <p:cNvSpPr/>
          <p:nvPr/>
        </p:nvSpPr>
        <p:spPr>
          <a:xfrm>
            <a:off x="580249" y="3003168"/>
            <a:ext cx="2364287" cy="2947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D5EAFCDC-9A70-49F3-9F27-D80C29883CD1}"/>
              </a:ext>
            </a:extLst>
          </p:cNvPr>
          <p:cNvSpPr/>
          <p:nvPr/>
        </p:nvSpPr>
        <p:spPr>
          <a:xfrm>
            <a:off x="1272619" y="4562573"/>
            <a:ext cx="1593129" cy="2947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4C22BEEA-12DC-4D70-9CDF-749228751945}"/>
              </a:ext>
            </a:extLst>
          </p:cNvPr>
          <p:cNvSpPr/>
          <p:nvPr/>
        </p:nvSpPr>
        <p:spPr>
          <a:xfrm>
            <a:off x="8342810" y="3101009"/>
            <a:ext cx="1685773" cy="19688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Graphic 11" descr="Arrow Right with solid fill">
            <a:extLst>
              <a:ext uri="{FF2B5EF4-FFF2-40B4-BE49-F238E27FC236}">
                <a16:creationId xmlns:a16="http://schemas.microsoft.com/office/drawing/2014/main" id="{207043F6-C0FB-496B-A0FF-0752EC35FA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127716">
            <a:off x="3119786" y="2513163"/>
            <a:ext cx="923720" cy="867824"/>
          </a:xfrm>
          <a:prstGeom prst="rect">
            <a:avLst/>
          </a:prstGeom>
        </p:spPr>
      </p:pic>
      <p:pic>
        <p:nvPicPr>
          <p:cNvPr id="14" name="Graphic 13" descr="Arrow Right with solid fill">
            <a:extLst>
              <a:ext uri="{FF2B5EF4-FFF2-40B4-BE49-F238E27FC236}">
                <a16:creationId xmlns:a16="http://schemas.microsoft.com/office/drawing/2014/main" id="{C054AC50-85C8-4487-8760-C939783293A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8770806">
            <a:off x="3180683" y="3771826"/>
            <a:ext cx="923184" cy="1047058"/>
          </a:xfrm>
          <a:prstGeom prst="rect">
            <a:avLst/>
          </a:prstGeom>
        </p:spPr>
      </p:pic>
      <p:pic>
        <p:nvPicPr>
          <p:cNvPr id="16" name="Graphic 15" descr="Arrow Right with solid fill">
            <a:extLst>
              <a:ext uri="{FF2B5EF4-FFF2-40B4-BE49-F238E27FC236}">
                <a16:creationId xmlns:a16="http://schemas.microsoft.com/office/drawing/2014/main" id="{A4A4513E-FB13-4E50-A0DD-7E0CD70D2C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7636251">
            <a:off x="7810976" y="3232890"/>
            <a:ext cx="895000" cy="963700"/>
          </a:xfrm>
          <a:prstGeom prst="rect">
            <a:avLst/>
          </a:prstGeom>
        </p:spPr>
      </p:pic>
    </p:spTree>
    <p:extLst>
      <p:ext uri="{BB962C8B-B14F-4D97-AF65-F5344CB8AC3E}">
        <p14:creationId xmlns:p14="http://schemas.microsoft.com/office/powerpoint/2010/main" val="407949422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239</Words>
  <Application>Microsoft Office PowerPoint</Application>
  <PresentationFormat>Widescreen</PresentationFormat>
  <Paragraphs>16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1_Office Theme</vt:lpstr>
      <vt:lpstr>The Importance of eWIC Purchase Receipts  </vt:lpstr>
      <vt:lpstr>PowerPoint Presentation</vt:lpstr>
    </vt:vector>
  </TitlesOfParts>
  <Company>NJDOH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Breton, Allison N [DOH]</dc:creator>
  <cp:lastModifiedBy>Breton, Allison N [DOH]</cp:lastModifiedBy>
  <cp:revision>1</cp:revision>
  <dcterms:created xsi:type="dcterms:W3CDTF">2026-06-04T14:28:54Z</dcterms:created>
  <dcterms:modified xsi:type="dcterms:W3CDTF">2026-06-04T14:30:41Z</dcterms:modified>
</cp:coreProperties>
</file>